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0" d="100"/>
          <a:sy n="60" d="100"/>
        </p:scale>
        <p:origin x="2530" y="-259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2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91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93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91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3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62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40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90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35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9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32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9FB6E-45C9-45DC-BCAE-C88FF282FCD8}" type="datetimeFigureOut">
              <a:rPr kumimoji="1" lang="ja-JP" altLang="en-US" smtClean="0"/>
              <a:t>2025/8/22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485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CB3768E9-DE1E-CBD1-30A8-1DBE6FB0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072"/>
            <a:ext cx="6858000" cy="915785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2740EB-77B3-21E0-AE48-88DCDF75A6D8}"/>
              </a:ext>
            </a:extLst>
          </p:cNvPr>
          <p:cNvSpPr txBox="1"/>
          <p:nvPr/>
        </p:nvSpPr>
        <p:spPr>
          <a:xfrm>
            <a:off x="1495425" y="2381935"/>
            <a:ext cx="1600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How to quantify</a:t>
            </a:r>
            <a:r>
              <a:rPr lang="ja-JP" altLang="en-US" sz="1100" dirty="0"/>
              <a:t> net gains </a:t>
            </a:r>
            <a:r>
              <a:rPr lang="en-US" altLang="ja-JP" sz="1100" dirty="0"/>
              <a:t>produced by green infrastructure?</a:t>
            </a:r>
            <a:endParaRPr lang="ja-JP" altLang="en-US" sz="11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29AC6F-601D-E4A8-BB5B-D544E966696D}"/>
              </a:ext>
            </a:extLst>
          </p:cNvPr>
          <p:cNvSpPr txBox="1"/>
          <p:nvPr/>
        </p:nvSpPr>
        <p:spPr>
          <a:xfrm>
            <a:off x="609600" y="3320624"/>
            <a:ext cx="14382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How can our company conduct natural regeneration based on science?</a:t>
            </a:r>
            <a:endParaRPr lang="ja-JP" altLang="en-US" sz="11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5739900-D8A1-0731-F300-8D313BFFA7C8}"/>
              </a:ext>
            </a:extLst>
          </p:cNvPr>
          <p:cNvSpPr txBox="1"/>
          <p:nvPr/>
        </p:nvSpPr>
        <p:spPr>
          <a:xfrm>
            <a:off x="428625" y="544898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Needs for r</a:t>
            </a:r>
            <a:r>
              <a:rPr lang="ja-JP" altLang="en-US" sz="900" dirty="0"/>
              <a:t>egeneration </a:t>
            </a:r>
            <a:endParaRPr lang="en-US" altLang="ja-JP" sz="900" dirty="0"/>
          </a:p>
          <a:p>
            <a:r>
              <a:rPr lang="en-US" altLang="ja-JP" sz="900" dirty="0"/>
              <a:t>of nature </a:t>
            </a:r>
            <a:r>
              <a:rPr lang="ja-JP" altLang="en-US" sz="900" dirty="0"/>
              <a:t>on </a:t>
            </a:r>
            <a:r>
              <a:rPr lang="en-US" altLang="ja-JP" sz="900" dirty="0"/>
              <a:t>r</a:t>
            </a:r>
            <a:r>
              <a:rPr lang="ja-JP" altLang="en-US" sz="900" dirty="0"/>
              <a:t>esidential </a:t>
            </a:r>
            <a:r>
              <a:rPr lang="en-US" altLang="ja-JP" sz="900" dirty="0"/>
              <a:t>l</a:t>
            </a:r>
            <a:r>
              <a:rPr lang="ja-JP" altLang="en-US" sz="900" dirty="0"/>
              <a:t>ots</a:t>
            </a:r>
          </a:p>
        </p:txBody>
      </p:sp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FF0CA78E-CB2D-805F-9105-A1CC332DE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70898" r="34286" b="1663"/>
          <a:stretch/>
        </p:blipFill>
        <p:spPr>
          <a:xfrm>
            <a:off x="2313894" y="5324483"/>
            <a:ext cx="2230211" cy="251277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BEFAA77-D51C-A15F-2003-9446CAF1CF04}"/>
              </a:ext>
            </a:extLst>
          </p:cNvPr>
          <p:cNvSpPr txBox="1"/>
          <p:nvPr/>
        </p:nvSpPr>
        <p:spPr>
          <a:xfrm>
            <a:off x="2586039" y="5468035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Calculate restoration potential using species distribution data</a:t>
            </a:r>
            <a:endParaRPr lang="ja-JP" altLang="en-US" sz="900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11174122-4D48-7BC7-B51B-85E8D0FCA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r="-1"/>
          <a:stretch/>
        </p:blipFill>
        <p:spPr>
          <a:xfrm>
            <a:off x="2671764" y="6412705"/>
            <a:ext cx="1331337" cy="6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図 26" descr="ダイアグラム&#10;&#10;自動的に生成された説明">
            <a:extLst>
              <a:ext uri="{FF2B5EF4-FFF2-40B4-BE49-F238E27FC236}">
                <a16:creationId xmlns:a16="http://schemas.microsoft.com/office/drawing/2014/main" id="{2460ACC1-978E-8040-AB16-7BAD54A47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" t="71787" r="65062" b="3104"/>
          <a:stretch/>
        </p:blipFill>
        <p:spPr>
          <a:xfrm>
            <a:off x="4472442" y="5404304"/>
            <a:ext cx="2230211" cy="2299384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81F6DB7-B4F7-07DB-C0B8-E10A5BA74550}"/>
              </a:ext>
            </a:extLst>
          </p:cNvPr>
          <p:cNvSpPr txBox="1"/>
          <p:nvPr/>
        </p:nvSpPr>
        <p:spPr>
          <a:xfrm>
            <a:off x="4744587" y="5468035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Analise land use history in the focus locations</a:t>
            </a:r>
            <a:endParaRPr lang="ja-JP" altLang="en-US" sz="900" dirty="0"/>
          </a:p>
        </p:txBody>
      </p:sp>
      <p:pic>
        <p:nvPicPr>
          <p:cNvPr id="29" name="図 28" descr="ダイアグラム&#10;&#10;自動的に生成された説明">
            <a:extLst>
              <a:ext uri="{FF2B5EF4-FFF2-40B4-BE49-F238E27FC236}">
                <a16:creationId xmlns:a16="http://schemas.microsoft.com/office/drawing/2014/main" id="{928FCBFF-E4F9-A13B-91E1-04D147A45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41936" r="34286" b="32955"/>
          <a:stretch/>
        </p:blipFill>
        <p:spPr>
          <a:xfrm>
            <a:off x="83683" y="8056011"/>
            <a:ext cx="2230211" cy="2299384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62910AA-37B8-09A9-7644-9F6F9B2E5AFD}"/>
              </a:ext>
            </a:extLst>
          </p:cNvPr>
          <p:cNvSpPr txBox="1"/>
          <p:nvPr/>
        </p:nvSpPr>
        <p:spPr>
          <a:xfrm>
            <a:off x="371475" y="8162152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Data on animals using planted trees as habitat</a:t>
            </a:r>
            <a:endParaRPr lang="ja-JP" altLang="en-US" sz="900" dirty="0"/>
          </a:p>
        </p:txBody>
      </p:sp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9A72431D-F5EF-1CD5-7809-3801D0B95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1" t="70897"/>
          <a:stretch/>
        </p:blipFill>
        <p:spPr>
          <a:xfrm>
            <a:off x="2320133" y="8009340"/>
            <a:ext cx="2265813" cy="2665175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7EC080-0DAC-D5D4-852A-843CDBBD5726}"/>
              </a:ext>
            </a:extLst>
          </p:cNvPr>
          <p:cNvSpPr txBox="1"/>
          <p:nvPr/>
        </p:nvSpPr>
        <p:spPr>
          <a:xfrm>
            <a:off x="2565796" y="8162152"/>
            <a:ext cx="174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dirty="0"/>
              <a:t>Propose </a:t>
            </a:r>
            <a:r>
              <a:rPr lang="en-US" altLang="ja-JP" sz="900" dirty="0"/>
              <a:t>the best species composition for your location</a:t>
            </a:r>
            <a:endParaRPr lang="ja-JP" altLang="en-US" sz="9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2326B23-EFEB-A117-66EF-7556724DF262}"/>
              </a:ext>
            </a:extLst>
          </p:cNvPr>
          <p:cNvSpPr txBox="1"/>
          <p:nvPr/>
        </p:nvSpPr>
        <p:spPr>
          <a:xfrm>
            <a:off x="4820787" y="8162152"/>
            <a:ext cx="174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Natural regeneration effects quantified</a:t>
            </a:r>
            <a:endParaRPr lang="ja-JP" altLang="en-US" sz="900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1A800284-63F1-B359-F93A-EF3369C1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62" y="5818317"/>
            <a:ext cx="1843085" cy="17355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5139084A-0A2E-9850-FA0F-F7415C03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989" y="8483859"/>
            <a:ext cx="1843085" cy="17355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8262A78-A96D-3B78-FA39-2DC607606F44}"/>
              </a:ext>
            </a:extLst>
          </p:cNvPr>
          <p:cNvSpPr/>
          <p:nvPr/>
        </p:nvSpPr>
        <p:spPr>
          <a:xfrm>
            <a:off x="2752725" y="8596484"/>
            <a:ext cx="1171575" cy="84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2BC18C26-F051-720A-033F-C7936482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25" y="8744519"/>
            <a:ext cx="706261" cy="401709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386AEC2-35D3-8E71-C79E-DC9FA50B0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400" y="8891042"/>
            <a:ext cx="706261" cy="401709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BCEBA85B-ADFD-AFD3-EC96-4E2E8925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962" y="9051569"/>
            <a:ext cx="706261" cy="401709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898397F-AF0B-9792-3290-D022FF749463}"/>
              </a:ext>
            </a:extLst>
          </p:cNvPr>
          <p:cNvSpPr/>
          <p:nvPr/>
        </p:nvSpPr>
        <p:spPr>
          <a:xfrm>
            <a:off x="2322969" y="9817583"/>
            <a:ext cx="168219" cy="44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65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EE9E11C-37D6-2652-5744-1E8ABD51E966}"/>
              </a:ext>
            </a:extLst>
          </p:cNvPr>
          <p:cNvSpPr/>
          <p:nvPr/>
        </p:nvSpPr>
        <p:spPr>
          <a:xfrm>
            <a:off x="900517" y="97260"/>
            <a:ext cx="6086693" cy="17364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7A368441-04DB-D926-D98A-861606476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75" b="69196"/>
          <a:stretch/>
        </p:blipFill>
        <p:spPr>
          <a:xfrm>
            <a:off x="1483468" y="0"/>
            <a:ext cx="3891064" cy="34402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DF4C359-E13D-19C7-7CF6-B3941E76295C}"/>
              </a:ext>
            </a:extLst>
          </p:cNvPr>
          <p:cNvSpPr/>
          <p:nvPr/>
        </p:nvSpPr>
        <p:spPr>
          <a:xfrm>
            <a:off x="4652556" y="2509737"/>
            <a:ext cx="1125673" cy="1313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25D800-4CE1-E95C-8DCB-6D0EBDA565FF}"/>
              </a:ext>
            </a:extLst>
          </p:cNvPr>
          <p:cNvSpPr/>
          <p:nvPr/>
        </p:nvSpPr>
        <p:spPr>
          <a:xfrm>
            <a:off x="5238344" y="152877"/>
            <a:ext cx="325878" cy="819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2A58DFB-D26D-A9B0-8C47-C98BFB89F2C6}"/>
              </a:ext>
            </a:extLst>
          </p:cNvPr>
          <p:cNvSpPr/>
          <p:nvPr/>
        </p:nvSpPr>
        <p:spPr>
          <a:xfrm>
            <a:off x="5296710" y="898460"/>
            <a:ext cx="136188" cy="84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 descr="ダイアグラム&#10;&#10;自動的に生成された説明">
            <a:extLst>
              <a:ext uri="{FF2B5EF4-FFF2-40B4-BE49-F238E27FC236}">
                <a16:creationId xmlns:a16="http://schemas.microsoft.com/office/drawing/2014/main" id="{574A490A-DAD6-982E-133E-42DEF50EC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7" b="60848"/>
          <a:stretch/>
        </p:blipFill>
        <p:spPr>
          <a:xfrm>
            <a:off x="1935601" y="3440270"/>
            <a:ext cx="4257675" cy="35855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9F8FE94-5A55-603C-B508-44C6CC11243F}"/>
              </a:ext>
            </a:extLst>
          </p:cNvPr>
          <p:cNvSpPr/>
          <p:nvPr/>
        </p:nvSpPr>
        <p:spPr>
          <a:xfrm>
            <a:off x="1372764" y="3920016"/>
            <a:ext cx="1125673" cy="1313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8B248A63-9494-4389-531D-99BE25DD59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77" r="34722" b="31694"/>
          <a:stretch/>
        </p:blipFill>
        <p:spPr>
          <a:xfrm>
            <a:off x="900517" y="7263025"/>
            <a:ext cx="5901852" cy="3347734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CE3A2538-2981-BE88-DE56-F86895C8A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4" t="40823" r="3075" b="31448"/>
          <a:stretch/>
        </p:blipFill>
        <p:spPr>
          <a:xfrm>
            <a:off x="1085358" y="10610759"/>
            <a:ext cx="2884214" cy="3347734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AAFF3B63-1D27-A5A3-308F-8881FE7B9D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70518" r="66351" b="1753"/>
          <a:stretch/>
        </p:blipFill>
        <p:spPr>
          <a:xfrm>
            <a:off x="3976211" y="10668816"/>
            <a:ext cx="2884214" cy="3347734"/>
          </a:xfrm>
          <a:prstGeom prst="rect">
            <a:avLst/>
          </a:prstGeom>
        </p:spPr>
      </p:pic>
      <p:pic>
        <p:nvPicPr>
          <p:cNvPr id="17" name="図 16" descr="ダイアグラム&#10;&#10;自動的に生成された説明">
            <a:extLst>
              <a:ext uri="{FF2B5EF4-FFF2-40B4-BE49-F238E27FC236}">
                <a16:creationId xmlns:a16="http://schemas.microsoft.com/office/drawing/2014/main" id="{CC97BB9E-4799-050C-5785-4D160DD8E5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1" t="69072" r="1031" b="3199"/>
          <a:stretch/>
        </p:blipFill>
        <p:spPr>
          <a:xfrm>
            <a:off x="1087337" y="13902279"/>
            <a:ext cx="5770663" cy="3273319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37AE797-B95C-B9FF-1D89-72AAB7B97B2A}"/>
              </a:ext>
            </a:extLst>
          </p:cNvPr>
          <p:cNvSpPr/>
          <p:nvPr/>
        </p:nvSpPr>
        <p:spPr>
          <a:xfrm>
            <a:off x="900517" y="16386629"/>
            <a:ext cx="472247" cy="44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7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6AE13D4-7C56-7578-8487-8975C1418F2B}"/>
              </a:ext>
            </a:extLst>
          </p:cNvPr>
          <p:cNvSpPr/>
          <p:nvPr/>
        </p:nvSpPr>
        <p:spPr>
          <a:xfrm>
            <a:off x="-206162" y="3939201"/>
            <a:ext cx="7297841" cy="3795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2542F8-6CD7-A22B-5195-277BFCBAA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85"/>
          <a:stretch/>
        </p:blipFill>
        <p:spPr>
          <a:xfrm>
            <a:off x="0" y="4530750"/>
            <a:ext cx="6858000" cy="3109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82D9EE1-B7BF-2CA9-D3DB-E6315EB60EFC}"/>
              </a:ext>
            </a:extLst>
          </p:cNvPr>
          <p:cNvSpPr/>
          <p:nvPr/>
        </p:nvSpPr>
        <p:spPr>
          <a:xfrm>
            <a:off x="0" y="4599501"/>
            <a:ext cx="1271910" cy="110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D1FBDC-046C-14C0-E12D-7B0384262B8D}"/>
              </a:ext>
            </a:extLst>
          </p:cNvPr>
          <p:cNvSpPr/>
          <p:nvPr/>
        </p:nvSpPr>
        <p:spPr>
          <a:xfrm>
            <a:off x="66324" y="6062133"/>
            <a:ext cx="1170886" cy="1357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B77592-3409-BBBB-028D-B5F220FFE76F}"/>
              </a:ext>
            </a:extLst>
          </p:cNvPr>
          <p:cNvSpPr txBox="1"/>
          <p:nvPr/>
        </p:nvSpPr>
        <p:spPr>
          <a:xfrm>
            <a:off x="379282" y="6590873"/>
            <a:ext cx="8579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High</a:t>
            </a:r>
          </a:p>
          <a:p>
            <a:r>
              <a:rPr kumimoji="1" lang="en-US" altLang="ja-JP" sz="1050" dirty="0"/>
              <a:t>Biodiversity</a:t>
            </a:r>
          </a:p>
          <a:p>
            <a:r>
              <a:rPr kumimoji="1" lang="en-US" altLang="ja-JP" sz="1050" dirty="0"/>
              <a:t>Importance</a:t>
            </a:r>
            <a:endParaRPr kumimoji="1" lang="ja-JP" altLang="en-US" sz="1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21ADE2-7210-C240-6EBA-926B1479CD16}"/>
              </a:ext>
            </a:extLst>
          </p:cNvPr>
          <p:cNvSpPr txBox="1"/>
          <p:nvPr/>
        </p:nvSpPr>
        <p:spPr>
          <a:xfrm>
            <a:off x="393032" y="7168948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Low</a:t>
            </a:r>
            <a:endParaRPr kumimoji="1" lang="ja-JP" altLang="en-US" sz="105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9B62112-F2DD-EBCB-E89A-EC955DEC62EE}"/>
              </a:ext>
            </a:extLst>
          </p:cNvPr>
          <p:cNvSpPr/>
          <p:nvPr/>
        </p:nvSpPr>
        <p:spPr>
          <a:xfrm>
            <a:off x="5869691" y="5479524"/>
            <a:ext cx="967684" cy="288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ysClr val="windowText" lastClr="000000"/>
                </a:solidFill>
              </a:rPr>
              <a:t>Weighted avg. </a:t>
            </a:r>
          </a:p>
          <a:p>
            <a:pPr algn="ctr"/>
            <a:r>
              <a:rPr kumimoji="1" lang="en-US" altLang="ja-JP" sz="900" dirty="0">
                <a:solidFill>
                  <a:sysClr val="windowText" lastClr="000000"/>
                </a:solidFill>
              </a:rPr>
              <a:t>JPN  0.76</a:t>
            </a:r>
            <a:endParaRPr kumimoji="1" lang="ja-JP" altLang="en-US" sz="900" dirty="0">
              <a:solidFill>
                <a:sysClr val="windowText" lastClr="000000"/>
              </a:solidFill>
            </a:endParaRPr>
          </a:p>
        </p:txBody>
      </p:sp>
      <p:pic>
        <p:nvPicPr>
          <p:cNvPr id="12" name="図 11" descr="図形&#10;&#10;低い精度で自動的に生成された説明">
            <a:extLst>
              <a:ext uri="{FF2B5EF4-FFF2-40B4-BE49-F238E27FC236}">
                <a16:creationId xmlns:a16="http://schemas.microsoft.com/office/drawing/2014/main" id="{AA6FB762-1DCF-FDFC-A291-5E05443E15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176131" y="6132214"/>
            <a:ext cx="294156" cy="43249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088D401-4BF5-0CBA-1547-525E03C4BACB}"/>
              </a:ext>
            </a:extLst>
          </p:cNvPr>
          <p:cNvSpPr txBox="1"/>
          <p:nvPr/>
        </p:nvSpPr>
        <p:spPr>
          <a:xfrm>
            <a:off x="402760" y="6085409"/>
            <a:ext cx="7569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Trade</a:t>
            </a:r>
          </a:p>
          <a:p>
            <a:r>
              <a:rPr kumimoji="1" lang="en-US" altLang="ja-JP" sz="1050" dirty="0"/>
              <a:t>Flow Rate</a:t>
            </a:r>
            <a:endParaRPr kumimoji="1" lang="ja-JP" altLang="en-US" sz="105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43DB822-9A5A-FC29-988C-EB5C91FBC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8" t="68999" r="94356" b="8553"/>
          <a:stretch/>
        </p:blipFill>
        <p:spPr>
          <a:xfrm>
            <a:off x="232858" y="6692972"/>
            <a:ext cx="160174" cy="69324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0257ECC-EAEE-E925-783B-6978CCDDCADB}"/>
              </a:ext>
            </a:extLst>
          </p:cNvPr>
          <p:cNvSpPr txBox="1"/>
          <p:nvPr/>
        </p:nvSpPr>
        <p:spPr>
          <a:xfrm>
            <a:off x="12138" y="4005802"/>
            <a:ext cx="575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Weighted average of the mining sector's import destination countries overlaid with the biodiversity importance of the sector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713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6CBFC36-070F-2DAB-3C20-A6A3B5067585}"/>
              </a:ext>
            </a:extLst>
          </p:cNvPr>
          <p:cNvSpPr/>
          <p:nvPr/>
        </p:nvSpPr>
        <p:spPr>
          <a:xfrm>
            <a:off x="204952" y="3121572"/>
            <a:ext cx="6653048" cy="551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5BDF3F9-2F33-BF6B-20A7-4B04BC80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65" y="5081344"/>
            <a:ext cx="3888035" cy="1394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D8E54DB-8A0B-0708-89E0-0EADCA41D5D3}"/>
              </a:ext>
            </a:extLst>
          </p:cNvPr>
          <p:cNvSpPr txBox="1"/>
          <p:nvPr/>
        </p:nvSpPr>
        <p:spPr>
          <a:xfrm>
            <a:off x="1445194" y="6467630"/>
            <a:ext cx="34331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/>
              <a:t>https://comtrade.un.org/</a:t>
            </a:r>
          </a:p>
        </p:txBody>
      </p:sp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43337933-0E0F-911E-1F03-52B201F6D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31529" y="4908112"/>
            <a:ext cx="1632600" cy="204311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E62D2E4-07DC-C997-F1B3-63B3ECBE1912}"/>
              </a:ext>
            </a:extLst>
          </p:cNvPr>
          <p:cNvSpPr txBox="1"/>
          <p:nvPr/>
        </p:nvSpPr>
        <p:spPr>
          <a:xfrm>
            <a:off x="671499" y="5361414"/>
            <a:ext cx="1360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International</a:t>
            </a:r>
          </a:p>
          <a:p>
            <a:r>
              <a:rPr kumimoji="1" lang="en-US" altLang="ja-JP" sz="1400" dirty="0"/>
              <a:t>trade dataset by sectors and by countries</a:t>
            </a:r>
            <a:endParaRPr kumimoji="1" lang="ja-JP" altLang="en-US" sz="1400" dirty="0"/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D187D7A1-77A7-FEFB-3DDC-CBE9BDFAA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45817" y="3275512"/>
            <a:ext cx="1632600" cy="204311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DB0875B-0B64-BD43-1DA2-BFD5D1BC3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726" y="3511267"/>
            <a:ext cx="1384738" cy="892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E9B7F9E-8192-0A34-CADB-DB27D2FEF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827" y="3810523"/>
            <a:ext cx="1384737" cy="892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0AFA5B8-0C40-2990-1A91-4116FDB86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926" y="4016820"/>
            <a:ext cx="1384738" cy="892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9F8FBF9-889A-EABC-1F3B-C2786962D23C}"/>
              </a:ext>
            </a:extLst>
          </p:cNvPr>
          <p:cNvSpPr txBox="1"/>
          <p:nvPr/>
        </p:nvSpPr>
        <p:spPr>
          <a:xfrm>
            <a:off x="697647" y="3714281"/>
            <a:ext cx="1334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Spatially explicit biodiversity dataset</a:t>
            </a:r>
            <a:endParaRPr kumimoji="1" lang="ja-JP" altLang="en-US" sz="1400" dirty="0"/>
          </a:p>
        </p:txBody>
      </p:sp>
      <p:pic>
        <p:nvPicPr>
          <p:cNvPr id="24" name="図 23" descr="ダイアグラム&#10;&#10;自動的に生成された説明">
            <a:extLst>
              <a:ext uri="{FF2B5EF4-FFF2-40B4-BE49-F238E27FC236}">
                <a16:creationId xmlns:a16="http://schemas.microsoft.com/office/drawing/2014/main" id="{98748DEC-8E6B-033B-34C0-D165151E5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41292" y="6540712"/>
            <a:ext cx="1632600" cy="2043112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B8B2E6A-A378-2B98-F6FE-2E1714494C03}"/>
              </a:ext>
            </a:extLst>
          </p:cNvPr>
          <p:cNvSpPr txBox="1"/>
          <p:nvPr/>
        </p:nvSpPr>
        <p:spPr>
          <a:xfrm>
            <a:off x="681262" y="6994014"/>
            <a:ext cx="1350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Comprehens-ive</a:t>
            </a:r>
            <a:r>
              <a:rPr kumimoji="1" lang="en-US" altLang="ja-JP" sz="1400" dirty="0"/>
              <a:t> portfolio analysis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39B6D0-8CDC-7C3E-D385-1D6F40765F17}"/>
              </a:ext>
            </a:extLst>
          </p:cNvPr>
          <p:cNvSpPr txBox="1"/>
          <p:nvPr/>
        </p:nvSpPr>
        <p:spPr>
          <a:xfrm>
            <a:off x="2438799" y="6920509"/>
            <a:ext cx="3888034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fontAlgn="base"/>
            <a:r>
              <a:rPr lang="en-US" altLang="ja-JP" sz="1600" dirty="0">
                <a:solidFill>
                  <a:srgbClr val="333333"/>
                </a:solidFill>
                <a:latin typeface="Abadi Extra Light" panose="020B0204020104020204" pitchFamily="34" charset="0"/>
              </a:rPr>
              <a:t>Country-value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 </a:t>
            </a:r>
            <a:r>
              <a:rPr lang="en-US" altLang="ja-JP" sz="1600" baseline="-25000" dirty="0" err="1">
                <a:solidFill>
                  <a:srgbClr val="333333"/>
                </a:solidFill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×</a:t>
            </a:r>
            <a:r>
              <a:rPr lang="ja-JP" altLang="en-US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∑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 </a:t>
            </a:r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PF</a:t>
            </a:r>
            <a:r>
              <a:rPr lang="en-US" altLang="ja-JP" sz="1600" dirty="0" err="1">
                <a:solidFill>
                  <a:srgbClr val="333333"/>
                </a:solidFill>
                <a:latin typeface="Abadi Extra Light" panose="020B0204020104020204" pitchFamily="34" charset="0"/>
              </a:rPr>
              <a:t>_</a:t>
            </a:r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at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/  </a:t>
            </a:r>
            <a:r>
              <a:rPr lang="en-US" altLang="ja-JP" sz="1600" dirty="0">
                <a:solidFill>
                  <a:srgbClr val="333333"/>
                </a:solidFill>
                <a:latin typeface="Abadi Extra Light" panose="020B0204020104020204" pitchFamily="34" charset="0"/>
              </a:rPr>
              <a:t>Σ</a:t>
            </a:r>
            <a:r>
              <a:rPr lang="en-US" altLang="ja-JP" sz="1600" b="0" i="0" baseline="-2500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 </a:t>
            </a:r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PF</a:t>
            </a:r>
            <a:r>
              <a:rPr lang="en-US" altLang="ja-JP" sz="1600" dirty="0" err="1">
                <a:solidFill>
                  <a:srgbClr val="333333"/>
                </a:solidFill>
                <a:latin typeface="Abadi Extra Light" panose="020B0204020104020204" pitchFamily="34" charset="0"/>
              </a:rPr>
              <a:t>_</a:t>
            </a:r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ap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</a:t>
            </a:r>
          </a:p>
          <a:p>
            <a:pPr algn="l" fontAlgn="base"/>
            <a:endParaRPr lang="en-US" altLang="ja-JP" sz="1600" dirty="0">
              <a:solidFill>
                <a:srgbClr val="333333"/>
              </a:solidFill>
              <a:latin typeface="Abadi Extra Light" panose="020B0204020104020204" pitchFamily="34" charset="0"/>
            </a:endParaRPr>
          </a:p>
          <a:p>
            <a:pPr algn="l" fontAlgn="base"/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PF</a:t>
            </a:r>
            <a:r>
              <a:rPr lang="en-US" altLang="ja-JP" sz="1600" dirty="0" err="1">
                <a:solidFill>
                  <a:srgbClr val="333333"/>
                </a:solidFill>
                <a:latin typeface="Abadi Extra Light" panose="020B0204020104020204" pitchFamily="34" charset="0"/>
              </a:rPr>
              <a:t>_</a:t>
            </a:r>
            <a:r>
              <a:rPr lang="en-US" altLang="ja-JP" sz="1600" b="0" i="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at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: Attribution factor</a:t>
            </a:r>
          </a:p>
          <a:p>
            <a:pPr algn="l" fontAlgn="base"/>
            <a:r>
              <a:rPr lang="en-US" altLang="ja-JP" sz="1600" dirty="0" err="1">
                <a:solidFill>
                  <a:srgbClr val="333333"/>
                </a:solidFill>
                <a:latin typeface="Abadi Extra Light" panose="020B0204020104020204" pitchFamily="34" charset="0"/>
              </a:rPr>
              <a:t>PF_ap</a:t>
            </a:r>
            <a:r>
              <a:rPr lang="en-US" altLang="ja-JP" sz="1600" b="0" i="0" baseline="-25000" dirty="0" err="1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ij</a:t>
            </a:r>
            <a:r>
              <a:rPr lang="en-US" altLang="ja-JP" sz="1600" dirty="0">
                <a:solidFill>
                  <a:srgbClr val="333333"/>
                </a:solidFill>
                <a:latin typeface="Abadi Extra Light" panose="020B0204020104020204" pitchFamily="34" charset="0"/>
              </a:rPr>
              <a:t>: Applicable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</a:t>
            </a:r>
            <a:r>
              <a:rPr lang="en-US" altLang="ja-JP" sz="1600" dirty="0">
                <a:solidFill>
                  <a:srgbClr val="333333"/>
                </a:solidFill>
                <a:latin typeface="Abadi Extra Light" panose="020B0204020104020204" pitchFamily="34" charset="0"/>
              </a:rPr>
              <a:t>attribution</a:t>
            </a:r>
            <a:r>
              <a:rPr lang="en-US" altLang="ja-JP" sz="1600" b="0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 factor</a:t>
            </a:r>
            <a:endParaRPr lang="en-US" altLang="ja-JP" sz="1600" b="1" i="0" dirty="0">
              <a:solidFill>
                <a:srgbClr val="333333"/>
              </a:solidFill>
              <a:effectLst/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69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A90D5C7-140F-3A70-69D7-6780E9F72442}"/>
              </a:ext>
            </a:extLst>
          </p:cNvPr>
          <p:cNvSpPr/>
          <p:nvPr/>
        </p:nvSpPr>
        <p:spPr>
          <a:xfrm>
            <a:off x="255192" y="3121572"/>
            <a:ext cx="4545468" cy="551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53B36CE-F387-9AA7-9C61-E6AC62E7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686" y="5420805"/>
            <a:ext cx="1852026" cy="6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5FDE3D-B49A-D7D8-1BD8-3997BD901D9D}"/>
              </a:ext>
            </a:extLst>
          </p:cNvPr>
          <p:cNvSpPr txBox="1"/>
          <p:nvPr/>
        </p:nvSpPr>
        <p:spPr>
          <a:xfrm>
            <a:off x="2219928" y="6048491"/>
            <a:ext cx="22050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/>
              <a:t>https://comtrade.un.org/</a:t>
            </a:r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D2B2B94-04F9-3550-A0BF-743DB9844A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31529" y="4908112"/>
            <a:ext cx="1632600" cy="204311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922D99-CC65-0B61-584A-13273F2B79D0}"/>
              </a:ext>
            </a:extLst>
          </p:cNvPr>
          <p:cNvSpPr txBox="1"/>
          <p:nvPr/>
        </p:nvSpPr>
        <p:spPr>
          <a:xfrm>
            <a:off x="671499" y="5361414"/>
            <a:ext cx="136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/>
              <a:t>International</a:t>
            </a:r>
          </a:p>
          <a:p>
            <a:pPr algn="ctr"/>
            <a:r>
              <a:rPr kumimoji="1" lang="en-US" altLang="ja-JP" sz="1200" dirty="0"/>
              <a:t>trade dataset by sectors and countries</a:t>
            </a:r>
            <a:endParaRPr kumimoji="1" lang="ja-JP" altLang="en-US" sz="1200" dirty="0"/>
          </a:p>
        </p:txBody>
      </p:sp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AA54B2E2-52F3-BE9F-C2C8-46B568331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45817" y="3275512"/>
            <a:ext cx="1632600" cy="204311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F4C94D7-0C16-9CA9-394C-16AF3C121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53" y="3641897"/>
            <a:ext cx="896887" cy="578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7E5C860-78DB-4187-48A9-F8827BB94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717" y="3959164"/>
            <a:ext cx="896886" cy="578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3EB24E6-B7B3-37A4-7DDD-9DD1AF6E5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355" y="4227377"/>
            <a:ext cx="896887" cy="578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9AF395-C934-D350-CD37-629C65F85866}"/>
              </a:ext>
            </a:extLst>
          </p:cNvPr>
          <p:cNvSpPr txBox="1"/>
          <p:nvPr/>
        </p:nvSpPr>
        <p:spPr>
          <a:xfrm>
            <a:off x="697647" y="3714281"/>
            <a:ext cx="133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/>
              <a:t>Spatially explicit biodiversity dataset</a:t>
            </a:r>
            <a:endParaRPr kumimoji="1" lang="ja-JP" altLang="en-US" sz="1200" dirty="0"/>
          </a:p>
        </p:txBody>
      </p:sp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AFD5AD96-728F-ACEB-034B-FE52C1586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2914" r="66961" b="52875"/>
          <a:stretch/>
        </p:blipFill>
        <p:spPr>
          <a:xfrm rot="5400000">
            <a:off x="541292" y="6540712"/>
            <a:ext cx="1632600" cy="204311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5DDC6A1-88E5-551C-3B3D-8EA088F44DA3}"/>
              </a:ext>
            </a:extLst>
          </p:cNvPr>
          <p:cNvSpPr txBox="1"/>
          <p:nvPr/>
        </p:nvSpPr>
        <p:spPr>
          <a:xfrm>
            <a:off x="681262" y="6994014"/>
            <a:ext cx="1350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/>
              <a:t>Comprehensive portfolio analysis</a:t>
            </a:r>
            <a:endParaRPr kumimoji="1" lang="ja-JP" altLang="en-US" sz="1200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242AE41B-A968-EF00-6C63-3CD54D50C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067" y="6968395"/>
            <a:ext cx="2205032" cy="7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3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600C814-B612-DFAA-2ED0-CBC31D32571F}"/>
              </a:ext>
            </a:extLst>
          </p:cNvPr>
          <p:cNvSpPr/>
          <p:nvPr/>
        </p:nvSpPr>
        <p:spPr>
          <a:xfrm>
            <a:off x="-5161351" y="2468271"/>
            <a:ext cx="13149381" cy="7451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image4.png">
            <a:extLst>
              <a:ext uri="{FF2B5EF4-FFF2-40B4-BE49-F238E27FC236}">
                <a16:creationId xmlns:a16="http://schemas.microsoft.com/office/drawing/2014/main" id="{C23167DF-72EC-E2C0-997F-5A7BC035114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-3924589" y="3287138"/>
            <a:ext cx="5399405" cy="6159500"/>
          </a:xfrm>
          <a:prstGeom prst="rect">
            <a:avLst/>
          </a:prstGeom>
          <a:ln/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5FC0C49-5CBE-839B-CB2C-BC149223C6EE}"/>
              </a:ext>
            </a:extLst>
          </p:cNvPr>
          <p:cNvSpPr txBox="1"/>
          <p:nvPr/>
        </p:nvSpPr>
        <p:spPr>
          <a:xfrm>
            <a:off x="-3361113" y="2887028"/>
            <a:ext cx="4504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Time-series change in vegetated area</a:t>
            </a:r>
            <a:endParaRPr kumimoji="1" lang="ja-JP" altLang="en-US" sz="2000" b="1" dirty="0"/>
          </a:p>
        </p:txBody>
      </p:sp>
      <p:pic>
        <p:nvPicPr>
          <p:cNvPr id="5" name="image8.png" descr="マッ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9ABA6DE-AE3E-468E-1955-26C657D65E6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926517" y="5000140"/>
            <a:ext cx="5708010" cy="3720366"/>
          </a:xfrm>
          <a:prstGeom prst="rect">
            <a:avLst/>
          </a:prstGeom>
          <a:ln/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AF6C78-8B24-9B55-C6E1-1C6A3FB8AF18}"/>
              </a:ext>
            </a:extLst>
          </p:cNvPr>
          <p:cNvSpPr txBox="1"/>
          <p:nvPr/>
        </p:nvSpPr>
        <p:spPr>
          <a:xfrm>
            <a:off x="2180396" y="4489194"/>
            <a:ext cx="5426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Plant species richness map for adjacent area </a:t>
            </a:r>
            <a:endParaRPr kumimoji="1" lang="ja-JP" altLang="en-US" sz="2000" b="1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09BD635-5C8D-2E26-4B80-CCB088E53F39}"/>
              </a:ext>
            </a:extLst>
          </p:cNvPr>
          <p:cNvSpPr/>
          <p:nvPr/>
        </p:nvSpPr>
        <p:spPr>
          <a:xfrm>
            <a:off x="-5553220" y="1810603"/>
            <a:ext cx="5012044" cy="9735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A factory site in Leipzig, Germany</a:t>
            </a:r>
            <a:endParaRPr kumimoji="1" lang="ja-JP" altLang="en-US" sz="24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B23AB1B-CAF7-C303-5861-45D8E3374850}"/>
              </a:ext>
            </a:extLst>
          </p:cNvPr>
          <p:cNvSpPr/>
          <p:nvPr/>
        </p:nvSpPr>
        <p:spPr>
          <a:xfrm>
            <a:off x="-5161352" y="10605514"/>
            <a:ext cx="13149382" cy="6812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2E6D5A-FAC2-BB8E-38F5-F6D012B1EDE8}"/>
              </a:ext>
            </a:extLst>
          </p:cNvPr>
          <p:cNvSpPr/>
          <p:nvPr/>
        </p:nvSpPr>
        <p:spPr>
          <a:xfrm>
            <a:off x="-5553220" y="10282518"/>
            <a:ext cx="5012044" cy="9735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Rubber plantations in Jambi, Indonesia</a:t>
            </a:r>
            <a:endParaRPr kumimoji="1" lang="ja-JP" altLang="en-US" sz="2400" dirty="0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952BCF43-5CD8-3A2D-FAEF-3CA2018D2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6568" y="12503236"/>
            <a:ext cx="8897253" cy="4067443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D689A3C-0161-55EC-889C-4352C149CB64}"/>
              </a:ext>
            </a:extLst>
          </p:cNvPr>
          <p:cNvSpPr txBox="1"/>
          <p:nvPr/>
        </p:nvSpPr>
        <p:spPr>
          <a:xfrm>
            <a:off x="-4736373" y="11626016"/>
            <a:ext cx="2952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Change in area of </a:t>
            </a:r>
          </a:p>
          <a:p>
            <a:r>
              <a:rPr kumimoji="1" lang="en-US" altLang="ja-JP" sz="2000" b="1" dirty="0"/>
              <a:t>monoculture plantation</a:t>
            </a:r>
            <a:endParaRPr kumimoji="1" lang="ja-JP" altLang="en-US" sz="2000" b="1" dirty="0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E95455A-FD0C-9DD0-D19D-B6917180A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66302" y="12503236"/>
            <a:ext cx="2649368" cy="4399128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F1A1FA5-313F-9A9A-AEB1-F635241ECE79}"/>
              </a:ext>
            </a:extLst>
          </p:cNvPr>
          <p:cNvSpPr txBox="1"/>
          <p:nvPr/>
        </p:nvSpPr>
        <p:spPr>
          <a:xfrm>
            <a:off x="-4602980" y="1251919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2000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FE3B0E8-51BB-E7A5-73A2-1840E75D5B22}"/>
              </a:ext>
            </a:extLst>
          </p:cNvPr>
          <p:cNvSpPr txBox="1"/>
          <p:nvPr/>
        </p:nvSpPr>
        <p:spPr>
          <a:xfrm>
            <a:off x="-4602980" y="1404475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2011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D7BBFB3-E0C3-5DC8-8CA6-3CF949B9BD0C}"/>
              </a:ext>
            </a:extLst>
          </p:cNvPr>
          <p:cNvSpPr txBox="1"/>
          <p:nvPr/>
        </p:nvSpPr>
        <p:spPr>
          <a:xfrm>
            <a:off x="-4602981" y="1554682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2021</a:t>
            </a:r>
            <a:endParaRPr kumimoji="1" lang="ja-JP" altLang="en-US" dirty="0"/>
          </a:p>
        </p:txBody>
      </p:sp>
      <p:pic>
        <p:nvPicPr>
          <p:cNvPr id="63" name="図 62">
            <a:extLst>
              <a:ext uri="{FF2B5EF4-FFF2-40B4-BE49-F238E27FC236}">
                <a16:creationId xmlns:a16="http://schemas.microsoft.com/office/drawing/2014/main" id="{A22E3D03-8B04-C0B9-2D19-9D92865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792" y="3351294"/>
            <a:ext cx="6858000" cy="79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27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01B6FD-2030-6840-B7D4-0113DCEF8528}"/>
              </a:ext>
            </a:extLst>
          </p:cNvPr>
          <p:cNvSpPr/>
          <p:nvPr/>
        </p:nvSpPr>
        <p:spPr>
          <a:xfrm>
            <a:off x="279400" y="1561051"/>
            <a:ext cx="7912100" cy="4230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82FAF7-E4D6-03D4-0499-F6856A7716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375" y="3391048"/>
            <a:ext cx="1294267" cy="129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9960B6C-41DA-E24D-F8C0-5778C94BA4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9227" y="2859394"/>
            <a:ext cx="1283872" cy="129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222;p11">
            <a:extLst>
              <a:ext uri="{FF2B5EF4-FFF2-40B4-BE49-F238E27FC236}">
                <a16:creationId xmlns:a16="http://schemas.microsoft.com/office/drawing/2014/main" id="{00B85707-0EB9-D472-C4C2-4768E66F5CE3}"/>
              </a:ext>
            </a:extLst>
          </p:cNvPr>
          <p:cNvSpPr txBox="1"/>
          <p:nvPr/>
        </p:nvSpPr>
        <p:spPr>
          <a:xfrm>
            <a:off x="1634634" y="4977534"/>
            <a:ext cx="28135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Calculate 239 indices using the multi-band image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56A2D8-A33D-04AF-F8C5-D29E09D5391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9068" y="2018848"/>
            <a:ext cx="1283872" cy="129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9ECDE6A-D038-1143-2C18-8E7293E8FD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89" y="3279739"/>
            <a:ext cx="1557999" cy="1539650"/>
          </a:xfrm>
          <a:prstGeom prst="rect">
            <a:avLst/>
          </a:prstGeom>
        </p:spPr>
      </p:pic>
      <p:pic>
        <p:nvPicPr>
          <p:cNvPr id="11" name="Google Shape;215;p11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8F40D575-05AD-B099-2802-C5DAE4486575}"/>
              </a:ext>
            </a:extLst>
          </p:cNvPr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083" y="2018848"/>
            <a:ext cx="1501023" cy="1092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22;p11">
            <a:extLst>
              <a:ext uri="{FF2B5EF4-FFF2-40B4-BE49-F238E27FC236}">
                <a16:creationId xmlns:a16="http://schemas.microsoft.com/office/drawing/2014/main" id="{5643230A-708E-7DBF-43DB-990EB9BD8E2D}"/>
              </a:ext>
            </a:extLst>
          </p:cNvPr>
          <p:cNvSpPr txBox="1"/>
          <p:nvPr/>
        </p:nvSpPr>
        <p:spPr>
          <a:xfrm>
            <a:off x="4851947" y="2163543"/>
            <a:ext cx="28135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Ground-sensed biodiversity data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163BCFB-BD1B-5B3E-52EE-E8365EB7A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876" y="2783194"/>
            <a:ext cx="1418345" cy="1554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83B3E93-EDB4-B75E-0EE6-D343BBCA3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131" y="2641327"/>
            <a:ext cx="753778" cy="60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909B19E-9958-7D10-B75A-B6BACE7C40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0021" y="3369364"/>
            <a:ext cx="1192077" cy="169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93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1EF8-24D2-941C-1777-C05832C79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AC922C4-AC7C-3806-CEEA-A4FD5FCC6028}"/>
              </a:ext>
            </a:extLst>
          </p:cNvPr>
          <p:cNvSpPr/>
          <p:nvPr/>
        </p:nvSpPr>
        <p:spPr>
          <a:xfrm>
            <a:off x="457200" y="1561051"/>
            <a:ext cx="3990963" cy="7633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17540A0-05CB-AC9F-FB72-1FE2ABCD4B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375" y="3391048"/>
            <a:ext cx="1294267" cy="129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FEDFCFC-B34A-AF73-55BB-58CF1E6EBD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9227" y="2859394"/>
            <a:ext cx="1283872" cy="129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222;p11">
            <a:extLst>
              <a:ext uri="{FF2B5EF4-FFF2-40B4-BE49-F238E27FC236}">
                <a16:creationId xmlns:a16="http://schemas.microsoft.com/office/drawing/2014/main" id="{1FBAD16A-7817-85A3-C088-5BFB55FADF24}"/>
              </a:ext>
            </a:extLst>
          </p:cNvPr>
          <p:cNvSpPr txBox="1"/>
          <p:nvPr/>
        </p:nvSpPr>
        <p:spPr>
          <a:xfrm>
            <a:off x="1231176" y="4952111"/>
            <a:ext cx="28135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Calculate 239 indices using the multi-band image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8E11F43-F05F-4874-221B-A78BC7FEDF8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9068" y="2018848"/>
            <a:ext cx="1283872" cy="129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8CB5D96-53C1-10AF-3EE7-1EBE02C36D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89" y="3279739"/>
            <a:ext cx="1557999" cy="1539650"/>
          </a:xfrm>
          <a:prstGeom prst="rect">
            <a:avLst/>
          </a:prstGeom>
        </p:spPr>
      </p:pic>
      <p:pic>
        <p:nvPicPr>
          <p:cNvPr id="11" name="Google Shape;215;p11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4F59E74A-2513-488E-8854-D0795DC7001B}"/>
              </a:ext>
            </a:extLst>
          </p:cNvPr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083" y="2018848"/>
            <a:ext cx="1501023" cy="1092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22;p11">
            <a:extLst>
              <a:ext uri="{FF2B5EF4-FFF2-40B4-BE49-F238E27FC236}">
                <a16:creationId xmlns:a16="http://schemas.microsoft.com/office/drawing/2014/main" id="{647361BC-7E26-B4CE-E7CE-B1DCF9C04049}"/>
              </a:ext>
            </a:extLst>
          </p:cNvPr>
          <p:cNvSpPr txBox="1"/>
          <p:nvPr/>
        </p:nvSpPr>
        <p:spPr>
          <a:xfrm>
            <a:off x="1136323" y="8361068"/>
            <a:ext cx="28135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Ground-sensed biodiversity data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4160D35-515B-A5E5-ADC0-E7F8806BC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30" y="5991691"/>
            <a:ext cx="1418345" cy="1554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BE7E392-D739-6926-DDB3-451D382CBD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5285" y="5849824"/>
            <a:ext cx="753778" cy="60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BF4A554-11A6-4853-7CA0-56C72E9E46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6175" y="6577861"/>
            <a:ext cx="1192077" cy="169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882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794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4046</TotalTime>
  <Words>288</Words>
  <Application>Microsoft Office PowerPoint</Application>
  <PresentationFormat>ワイド画面</PresentationFormat>
  <Paragraphs>45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Abadi Extra Light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Shogo Ikari</dc:creator>
  <cp:lastModifiedBy>五十里　翔吾</cp:lastModifiedBy>
  <cp:revision>56</cp:revision>
  <dcterms:created xsi:type="dcterms:W3CDTF">2024-04-25T01:41:17Z</dcterms:created>
  <dcterms:modified xsi:type="dcterms:W3CDTF">2025-08-25T01:05:46Z</dcterms:modified>
</cp:coreProperties>
</file>